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3"/>
  </p:sldMasterIdLst>
  <p:sldIdLst>
    <p:sldId id="256" r:id="rId4"/>
    <p:sldId id="260" r:id="rId5"/>
    <p:sldId id="257" r:id="rId6"/>
    <p:sldId id="266" r:id="rId7"/>
    <p:sldId id="294" r:id="rId8"/>
    <p:sldId id="296" r:id="rId9"/>
    <p:sldId id="25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模板设计" id="{1DB5B6A4-4D51-47B6-8589-A82F7F18E1E1}">
          <p14:sldIdLst>
            <p14:sldId id="256"/>
            <p14:sldId id="260"/>
            <p14:sldId id="257"/>
            <p14:sldId id="266"/>
            <p14:sldId id="294"/>
            <p14:sldId id="296"/>
            <p14:sldId id="258"/>
          </p14:sldIdLst>
        </p14:section>
        <p14:section name="标注页" id="{40625EBC-9C26-4A8A-9251-B34BBDA3333B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7BB8"/>
    <a:srgbClr val="0900C0"/>
    <a:srgbClr val="139EAB"/>
    <a:srgbClr val="FEBD23"/>
    <a:srgbClr val="141315"/>
    <a:srgbClr val="D3DF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4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1050" y="84"/>
      </p:cViewPr>
      <p:guideLst>
        <p:guide pos="291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9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wdp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image" Target="../media/image13.jpeg"/><Relationship Id="rId5" Type="http://schemas.microsoft.com/office/2007/relationships/hdphoto" Target="../media/image12.wdp"/><Relationship Id="rId4" Type="http://schemas.openxmlformats.org/officeDocument/2006/relationships/image" Target="../media/image11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image" Target="../media/image16.jpeg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microsoft.com/office/2007/relationships/hdphoto" Target="../media/image12.wdp"/><Relationship Id="rId3" Type="http://schemas.openxmlformats.org/officeDocument/2006/relationships/image" Target="../media/image11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7809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>
                  <a:alpha val="91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238" y="333375"/>
            <a:ext cx="1828800" cy="2438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4" b="5354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238" y="333375"/>
            <a:ext cx="1828800" cy="2438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238" y="333375"/>
            <a:ext cx="1828800" cy="2438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238" y="333375"/>
            <a:ext cx="1828800" cy="2438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7809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lang="zh-CN" altLang="en-US" sz="180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图片出处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13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微软雅黑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Light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1.5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+mn-ea"/>
                <a:cs typeface="Segoe UI Light" panose="020B0502040204020203"/>
              </a:rPr>
              <a:t>pexels.com 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>
                <a:solidFill>
                  <a:prstClr val="white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>
              <a:solidFill>
                <a:prstClr val="white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hyperlink" Target="http://office.msn.com.c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1"/>
          <p:cNvSpPr txBox="1"/>
          <p:nvPr/>
        </p:nvSpPr>
        <p:spPr>
          <a:xfrm>
            <a:off x="1978206" y="2921803"/>
            <a:ext cx="8236857" cy="119888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latin typeface="华文行楷" panose="02010800040101010101" charset="-122"/>
                <a:ea typeface="华文行楷" panose="02010800040101010101" charset="-122"/>
                <a:cs typeface="+mn-ea"/>
                <a:sym typeface="+mn-lt"/>
              </a:rPr>
              <a:t>项目汇报</a:t>
            </a:r>
            <a:endParaRPr lang="zh-CN" altLang="en-US" sz="7200" dirty="0">
              <a:latin typeface="华文行楷" panose="02010800040101010101" charset="-122"/>
              <a:ea typeface="华文行楷" panose="02010800040101010101" charset="-122"/>
              <a:cs typeface="+mn-ea"/>
              <a:sym typeface="+mn-lt"/>
            </a:endParaRPr>
          </a:p>
        </p:txBody>
      </p:sp>
      <p:sp>
        <p:nvSpPr>
          <p:cNvPr id="8" name="OfficePLUS-2"/>
          <p:cNvSpPr txBox="1"/>
          <p:nvPr/>
        </p:nvSpPr>
        <p:spPr>
          <a:xfrm>
            <a:off x="2639060" y="5092065"/>
            <a:ext cx="43256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cs typeface="+mn-ea"/>
                <a:sym typeface="+mn-lt"/>
              </a:rPr>
              <a:t>小组成员：舒智文，叶家豪，郭娜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9" name="OfficePLUS-3"/>
          <p:cNvSpPr txBox="1"/>
          <p:nvPr/>
        </p:nvSpPr>
        <p:spPr>
          <a:xfrm>
            <a:off x="6964680" y="5092065"/>
            <a:ext cx="31102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cs typeface="+mn-ea"/>
                <a:sym typeface="+mn-lt"/>
              </a:rPr>
              <a:t>2020/11/10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1"/>
          <p:cNvSpPr txBox="1"/>
          <p:nvPr/>
        </p:nvSpPr>
        <p:spPr>
          <a:xfrm>
            <a:off x="6096000" y="905370"/>
            <a:ext cx="3102429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effectLst>
                  <a:outerShdw blurRad="50800" dist="38100" dir="2700000" algn="tl" rotWithShape="0">
                    <a:prstClr val="black">
                      <a:alpha val="34000"/>
                    </a:prstClr>
                  </a:outerShdw>
                </a:effectLst>
                <a:latin typeface="华文行楷" panose="02010800040101010101" charset="-122"/>
                <a:ea typeface="华文行楷" panose="02010800040101010101" charset="-122"/>
                <a:cs typeface="+mn-ea"/>
                <a:sym typeface="+mn-lt"/>
              </a:rPr>
              <a:t>目录</a:t>
            </a:r>
            <a:endParaRPr lang="zh-CN" altLang="en-US" sz="5400" dirty="0">
              <a:effectLst>
                <a:outerShdw blurRad="50800" dist="38100" dir="2700000" algn="tl" rotWithShape="0">
                  <a:prstClr val="black">
                    <a:alpha val="34000"/>
                  </a:prstClr>
                </a:outerShdw>
              </a:effectLst>
              <a:latin typeface="华文行楷" panose="02010800040101010101" charset="-122"/>
              <a:ea typeface="华文行楷" panose="02010800040101010101" charset="-122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096000" y="2617470"/>
            <a:ext cx="4368800" cy="701675"/>
            <a:chOff x="6096000" y="2397592"/>
            <a:chExt cx="4368800" cy="810260"/>
          </a:xfrm>
        </p:grpSpPr>
        <p:sp>
          <p:nvSpPr>
            <p:cNvPr id="8" name="OfficePLUS-3"/>
            <p:cNvSpPr txBox="1"/>
            <p:nvPr/>
          </p:nvSpPr>
          <p:spPr>
            <a:xfrm>
              <a:off x="6096000" y="2397592"/>
              <a:ext cx="4368800" cy="67387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18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gradFill>
                    <a:gsLst>
                      <a:gs pos="0">
                        <a:schemeClr val="tx1"/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0"/>
                  </a:gradFill>
                  <a:cs typeface="+mn-ea"/>
                  <a:sym typeface="+mn-lt"/>
                </a:rPr>
                <a:t> 01  </a:t>
              </a:r>
              <a:r>
                <a:rPr lang="zh-CN" altLang="en-US" sz="3200" b="1" dirty="0">
                  <a:gradFill>
                    <a:gsLst>
                      <a:gs pos="0">
                        <a:schemeClr val="tx1"/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0"/>
                  </a:gradFill>
                  <a:latin typeface="华文行楷" panose="02010800040101010101" charset="-122"/>
                  <a:ea typeface="华文行楷" panose="02010800040101010101" charset="-122"/>
                  <a:cs typeface="+mn-ea"/>
                  <a:sym typeface="+mn-lt"/>
                </a:rPr>
                <a:t>项目介绍</a:t>
              </a:r>
              <a:endParaRPr lang="zh-CN" altLang="en-US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latin typeface="华文行楷" panose="02010800040101010101" charset="-122"/>
                <a:ea typeface="华文行楷" panose="02010800040101010101" charset="-122"/>
                <a:cs typeface="+mn-ea"/>
                <a:sym typeface="+mn-lt"/>
              </a:endParaRPr>
            </a:p>
          </p:txBody>
        </p:sp>
        <p:sp>
          <p:nvSpPr>
            <p:cNvPr id="11" name="OfficePLUS-6"/>
            <p:cNvSpPr txBox="1"/>
            <p:nvPr/>
          </p:nvSpPr>
          <p:spPr>
            <a:xfrm>
              <a:off x="7318375" y="2870667"/>
              <a:ext cx="261112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0" cap="all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096000" y="3788970"/>
            <a:ext cx="4368800" cy="804161"/>
            <a:chOff x="6096000" y="3812829"/>
            <a:chExt cx="4368800" cy="804161"/>
          </a:xfrm>
        </p:grpSpPr>
        <p:sp>
          <p:nvSpPr>
            <p:cNvPr id="9" name="OfficePLUS-4"/>
            <p:cNvSpPr txBox="1"/>
            <p:nvPr/>
          </p:nvSpPr>
          <p:spPr>
            <a:xfrm>
              <a:off x="6096000" y="3812829"/>
              <a:ext cx="4368800" cy="58356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18000"/>
                </a:prstClr>
              </a:outerShdw>
            </a:effec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 b="1">
                  <a:gradFill>
                    <a:gsLst>
                      <a:gs pos="0">
                        <a:schemeClr val="tx1"/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0"/>
                  </a:gradFill>
                  <a:latin typeface="微软雅黑" panose="020B0503020204020204" charset="-122"/>
                  <a:ea typeface="微软雅黑" panose="020B0503020204020204" charset="-122"/>
                  <a:cs typeface="阿里巴巴普惠体 B" panose="00020600040101010101" pitchFamily="18" charset="-122"/>
                </a:defRPr>
              </a:lvl1pPr>
            </a:lstStyle>
            <a:p>
              <a:r>
                <a:rPr lang="en-US" altLang="zh-CN" dirty="0">
                  <a:latin typeface="+mn-lt"/>
                  <a:ea typeface="+mn-ea"/>
                  <a:cs typeface="+mn-ea"/>
                  <a:sym typeface="+mn-lt"/>
                </a:rPr>
                <a:t>02.</a:t>
              </a:r>
              <a:r>
                <a:rPr lang="zh-CN" altLang="en-US" dirty="0">
                  <a:latin typeface="华文行楷" panose="02010800040101010101" charset="-122"/>
                  <a:ea typeface="华文行楷" panose="02010800040101010101" charset="-122"/>
                  <a:cs typeface="+mn-ea"/>
                  <a:sym typeface="+mn-lt"/>
                </a:rPr>
                <a:t>项目设计及功能</a:t>
              </a:r>
              <a:endParaRPr lang="zh-CN" altLang="en-US" dirty="0">
                <a:latin typeface="华文行楷" panose="02010800040101010101" charset="-122"/>
                <a:ea typeface="华文行楷" panose="02010800040101010101" charset="-122"/>
                <a:cs typeface="+mn-ea"/>
                <a:sym typeface="+mn-lt"/>
              </a:endParaRPr>
            </a:p>
          </p:txBody>
        </p:sp>
        <p:sp>
          <p:nvSpPr>
            <p:cNvPr id="12" name="OfficePLUS-7"/>
            <p:cNvSpPr txBox="1"/>
            <p:nvPr/>
          </p:nvSpPr>
          <p:spPr>
            <a:xfrm>
              <a:off x="6761480" y="4279805"/>
              <a:ext cx="3167828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0" cap="all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096000" y="4954471"/>
            <a:ext cx="4368800" cy="819692"/>
            <a:chOff x="6096000" y="4734579"/>
            <a:chExt cx="4368800" cy="819692"/>
          </a:xfrm>
        </p:grpSpPr>
        <p:sp>
          <p:nvSpPr>
            <p:cNvPr id="10" name="OfficePLUS-5"/>
            <p:cNvSpPr txBox="1"/>
            <p:nvPr/>
          </p:nvSpPr>
          <p:spPr>
            <a:xfrm>
              <a:off x="6096000" y="4734579"/>
              <a:ext cx="4368800" cy="58356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18000"/>
                </a:prstClr>
              </a:outerShdw>
            </a:effec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 b="1">
                  <a:gradFill>
                    <a:gsLst>
                      <a:gs pos="0">
                        <a:schemeClr val="tx1"/>
                      </a:gs>
                      <a:gs pos="100000">
                        <a:schemeClr val="tx1">
                          <a:lumMod val="65000"/>
                          <a:lumOff val="35000"/>
                        </a:schemeClr>
                      </a:gs>
                    </a:gsLst>
                    <a:lin ang="5400000" scaled="0"/>
                  </a:gradFill>
                  <a:latin typeface="微软雅黑" panose="020B0503020204020204" charset="-122"/>
                  <a:ea typeface="微软雅黑" panose="020B0503020204020204" charset="-122"/>
                  <a:cs typeface="阿里巴巴普惠体 B" panose="00020600040101010101" pitchFamily="18" charset="-122"/>
                </a:defRPr>
              </a:lvl1pPr>
            </a:lstStyle>
            <a:p>
              <a:r>
                <a:rPr lang="en-US" altLang="zh-CN" dirty="0">
                  <a:latin typeface="+mn-lt"/>
                  <a:ea typeface="+mn-ea"/>
                  <a:cs typeface="+mn-ea"/>
                  <a:sym typeface="+mn-lt"/>
                </a:rPr>
                <a:t>03.</a:t>
              </a:r>
              <a:r>
                <a:rPr lang="zh-CN" altLang="en-US" dirty="0">
                  <a:latin typeface="华文行楷" panose="02010800040101010101" charset="-122"/>
                  <a:ea typeface="华文行楷" panose="02010800040101010101" charset="-122"/>
                  <a:cs typeface="+mn-ea"/>
                  <a:sym typeface="+mn-lt"/>
                </a:rPr>
                <a:t>项目开发</a:t>
              </a:r>
              <a:endParaRPr lang="zh-CN" altLang="en-US" dirty="0">
                <a:latin typeface="华文行楷" panose="02010800040101010101" charset="-122"/>
                <a:ea typeface="华文行楷" panose="02010800040101010101" charset="-122"/>
                <a:cs typeface="+mn-ea"/>
                <a:sym typeface="+mn-lt"/>
              </a:endParaRPr>
            </a:p>
          </p:txBody>
        </p:sp>
        <p:sp>
          <p:nvSpPr>
            <p:cNvPr id="13" name="OfficePLUS-8"/>
            <p:cNvSpPr txBox="1"/>
            <p:nvPr/>
          </p:nvSpPr>
          <p:spPr>
            <a:xfrm>
              <a:off x="6761480" y="5217086"/>
              <a:ext cx="3167828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0" cap="all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fficePLUS-4"/>
          <p:cNvSpPr txBox="1"/>
          <p:nvPr/>
        </p:nvSpPr>
        <p:spPr>
          <a:xfrm>
            <a:off x="764847" y="1413963"/>
            <a:ext cx="1422184" cy="15684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400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69" r="-28"/>
          <a:stretch>
            <a:fillRect/>
          </a:stretch>
        </p:blipFill>
        <p:spPr>
          <a:xfrm>
            <a:off x="7722735" y="3759200"/>
            <a:ext cx="1936033" cy="3098800"/>
          </a:xfrm>
          <a:prstGeom prst="rect">
            <a:avLst/>
          </a:prstGeom>
          <a:effectLst>
            <a:outerShdw blurRad="609600" dist="38100" dir="2700000" sx="116000" sy="116000" algn="tl" rotWithShape="0">
              <a:prstClr val="black">
                <a:alpha val="26000"/>
              </a:prstClr>
            </a:outerShdw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" r="58657"/>
          <a:stretch>
            <a:fillRect/>
          </a:stretch>
        </p:blipFill>
        <p:spPr>
          <a:xfrm>
            <a:off x="7693706" y="1"/>
            <a:ext cx="1900236" cy="3041504"/>
          </a:xfrm>
          <a:prstGeom prst="rect">
            <a:avLst/>
          </a:prstGeom>
          <a:effectLst>
            <a:outerShdw blurRad="609600" dist="38100" dir="2700000" sx="116000" sy="116000" algn="tl" rotWithShape="0">
              <a:prstClr val="black">
                <a:alpha val="26000"/>
              </a:prstClr>
            </a:outerShdw>
          </a:effectLst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0" r="28511"/>
          <a:stretch>
            <a:fillRect/>
          </a:stretch>
        </p:blipFill>
        <p:spPr>
          <a:xfrm>
            <a:off x="6270171" y="1879600"/>
            <a:ext cx="1936033" cy="3098800"/>
          </a:xfrm>
          <a:prstGeom prst="rect">
            <a:avLst/>
          </a:prstGeom>
          <a:effectLst>
            <a:outerShdw blurRad="609600" dist="38100" dir="2700000" sx="116000" sy="116000" algn="tl" rotWithShape="0">
              <a:prstClr val="black">
                <a:alpha val="26000"/>
              </a:prstClr>
            </a:outerShdw>
          </a:effectLst>
        </p:spPr>
      </p:pic>
      <p:sp>
        <p:nvSpPr>
          <p:cNvPr id="31" name="OfficePLUS-3"/>
          <p:cNvSpPr/>
          <p:nvPr/>
        </p:nvSpPr>
        <p:spPr>
          <a:xfrm>
            <a:off x="1646555" y="2900045"/>
            <a:ext cx="4124960" cy="2030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1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，项目定位：主题聊天</a:t>
            </a:r>
            <a:endParaRPr lang="zh-CN" altLang="en-US" sz="2800" b="1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2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，项目特色：主动群聊</a:t>
            </a:r>
            <a:endParaRPr lang="zh-CN" altLang="en-US" sz="2800" b="1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800" b="1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2" name="OfficePLUS-4"/>
          <p:cNvSpPr txBox="1"/>
          <p:nvPr/>
        </p:nvSpPr>
        <p:spPr>
          <a:xfrm>
            <a:off x="1653847" y="2413800"/>
            <a:ext cx="13512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400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项目背景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OfficePLUS-11"/>
          <p:cNvSpPr/>
          <p:nvPr/>
        </p:nvSpPr>
        <p:spPr>
          <a:xfrm rot="16200000">
            <a:off x="-1251468" y="3270270"/>
            <a:ext cx="3172862" cy="317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sz="1050" cap="all" dirty="0">
                <a:cs typeface="+mn-ea"/>
                <a:sym typeface="+mn-lt"/>
              </a:rPr>
              <a:t>Please enter your title</a:t>
            </a:r>
            <a:endParaRPr lang="en-US" altLang="zh-CN" sz="1050" cap="all" dirty="0">
              <a:cs typeface="+mn-ea"/>
              <a:sym typeface="+mn-lt"/>
            </a:endParaRPr>
          </a:p>
        </p:txBody>
      </p:sp>
      <p:sp>
        <p:nvSpPr>
          <p:cNvPr id="37" name="等腰三角形 36"/>
          <p:cNvSpPr/>
          <p:nvPr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fficePLUS-11"/>
          <p:cNvSpPr/>
          <p:nvPr/>
        </p:nvSpPr>
        <p:spPr>
          <a:xfrm rot="16200000">
            <a:off x="-1251468" y="3270270"/>
            <a:ext cx="3172862" cy="317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sz="1050" cap="all" dirty="0">
                <a:cs typeface="+mn-ea"/>
                <a:sym typeface="+mn-lt"/>
              </a:rPr>
              <a:t>Please enter your title</a:t>
            </a:r>
            <a:endParaRPr lang="en-US" altLang="zh-CN" sz="1050" cap="all" dirty="0">
              <a:cs typeface="+mn-ea"/>
              <a:sym typeface="+mn-lt"/>
            </a:endParaRPr>
          </a:p>
        </p:txBody>
      </p:sp>
      <p:sp>
        <p:nvSpPr>
          <p:cNvPr id="30" name="OfficePLUS-4"/>
          <p:cNvSpPr txBox="1"/>
          <p:nvPr/>
        </p:nvSpPr>
        <p:spPr>
          <a:xfrm>
            <a:off x="764847" y="1413963"/>
            <a:ext cx="1616710" cy="156845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400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OfficePLUS-4"/>
          <p:cNvSpPr txBox="1"/>
          <p:nvPr/>
        </p:nvSpPr>
        <p:spPr>
          <a:xfrm>
            <a:off x="1865630" y="2341245"/>
            <a:ext cx="14801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400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功能设计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等腰三角形 39"/>
          <p:cNvSpPr/>
          <p:nvPr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图片 -21474826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46270" y="1229995"/>
            <a:ext cx="6196330" cy="45700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" name="OfficePLUS-4"/>
          <p:cNvSpPr txBox="1"/>
          <p:nvPr/>
        </p:nvSpPr>
        <p:spPr>
          <a:xfrm>
            <a:off x="764847" y="1413963"/>
            <a:ext cx="1616710" cy="156845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400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OfficePLUS-4"/>
          <p:cNvSpPr txBox="1"/>
          <p:nvPr/>
        </p:nvSpPr>
        <p:spPr>
          <a:xfrm>
            <a:off x="1865630" y="2341245"/>
            <a:ext cx="14801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400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项目开发   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02025" y="1685290"/>
            <a:ext cx="2180590" cy="33159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0935" y="1742440"/>
            <a:ext cx="2063115" cy="32594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9805" y="1684655"/>
            <a:ext cx="2225675" cy="33166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780280" y="1524635"/>
            <a:ext cx="7101840" cy="46462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/>
              <a:t>     </a:t>
            </a:r>
            <a:r>
              <a:rPr lang="zh-CN" altLang="en-US" sz="4000">
                <a:latin typeface="华文行楷" panose="02010800040101010101" charset="-122"/>
                <a:ea typeface="华文行楷" panose="02010800040101010101" charset="-122"/>
              </a:rPr>
              <a:t>项目收获和展望</a:t>
            </a:r>
            <a:endParaRPr lang="zh-CN" altLang="en-US" sz="400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2000" b="1"/>
              <a:t>1</a:t>
            </a:r>
            <a:r>
              <a:rPr lang="zh-CN" altLang="en-US" sz="2000"/>
              <a:t>，</a:t>
            </a:r>
            <a:r>
              <a:rPr lang="zh-CN" altLang="en-US" sz="2000"/>
              <a:t>项目开发模式</a:t>
            </a:r>
            <a:endParaRPr lang="zh-CN" altLang="en-US" sz="2000"/>
          </a:p>
          <a:p>
            <a:r>
              <a:rPr lang="zh-CN" altLang="en-US" sz="2000"/>
              <a:t>     </a:t>
            </a:r>
            <a:r>
              <a:rPr lang="en-US" altLang="zh-CN" sz="200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react</a:t>
            </a:r>
            <a:r>
              <a:rPr lang="zh-CN" altLang="en-US" sz="200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框架，</a:t>
            </a:r>
            <a:r>
              <a:rPr lang="en-US" altLang="zh-CN" sz="200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material ui </a:t>
            </a:r>
            <a:r>
              <a:rPr lang="zh-CN" altLang="en-US" sz="200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等</a:t>
            </a:r>
            <a:endParaRPr lang="zh-CN" altLang="en-US" sz="2000"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</a:endParaRPr>
          </a:p>
          <a:p>
            <a:r>
              <a:rPr lang="en-US" altLang="zh-CN" sz="2000" b="1"/>
              <a:t>2</a:t>
            </a:r>
            <a:r>
              <a:rPr lang="zh-CN" altLang="en-US" sz="2000"/>
              <a:t>，</a:t>
            </a:r>
            <a:r>
              <a:rPr lang="zh-CN" altLang="en-US" sz="2000"/>
              <a:t>版本控制和测试</a:t>
            </a:r>
            <a:endParaRPr lang="zh-CN" altLang="en-US" sz="2000"/>
          </a:p>
          <a:p>
            <a:r>
              <a:rPr lang="zh-CN" altLang="en-US" sz="2000"/>
              <a:t>     </a:t>
            </a:r>
            <a:r>
              <a:rPr lang="en-US" altLang="zh-CN" sz="200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git </a:t>
            </a:r>
            <a:r>
              <a:rPr lang="zh-CN" altLang="en-US" sz="200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使用和</a:t>
            </a:r>
            <a:r>
              <a:rPr lang="en-US" altLang="zh-CN" sz="200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restful</a:t>
            </a:r>
            <a:endParaRPr lang="zh-CN" altLang="en-US" sz="2000"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</a:endParaRPr>
          </a:p>
          <a:p>
            <a:r>
              <a:rPr lang="en-US" altLang="zh-CN" sz="2000" b="1"/>
              <a:t>3</a:t>
            </a:r>
            <a:r>
              <a:rPr lang="zh-CN" altLang="en-US" sz="2000"/>
              <a:t>，项目展望</a:t>
            </a:r>
            <a:endParaRPr lang="zh-CN" altLang="en-US" sz="2000"/>
          </a:p>
          <a:p>
            <a:r>
              <a:rPr lang="zh-CN" altLang="en-US" sz="2000"/>
              <a:t>     </a:t>
            </a:r>
            <a:r>
              <a:rPr lang="zh-CN" altLang="en-US" sz="2000">
                <a:latin typeface="华文仿宋" panose="02010600040101010101" charset="-122"/>
                <a:ea typeface="华文仿宋" panose="02010600040101010101" charset="-122"/>
              </a:rPr>
              <a:t>多主题火热聊天应用</a:t>
            </a:r>
            <a:endParaRPr lang="zh-CN" altLang="en-US" sz="2000">
              <a:latin typeface="华文仿宋" panose="02010600040101010101" charset="-122"/>
              <a:ea typeface="华文仿宋" panose="02010600040101010101" charset="-122"/>
            </a:endParaRPr>
          </a:p>
          <a:p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，团队协作及主要工作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 sz="2000" dirty="0">
                <a:cs typeface="+mn-ea"/>
                <a:sym typeface="+mn-lt"/>
              </a:rPr>
              <a:t>      </a:t>
            </a:r>
            <a:r>
              <a:rPr lang="zh-CN" altLang="en-US" sz="2000" dirty="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+mn-lt"/>
              </a:rPr>
              <a:t>舒智文</a:t>
            </a:r>
            <a:r>
              <a:rPr lang="en-US" altLang="zh-CN" sz="2000" dirty="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+mn-lt"/>
              </a:rPr>
              <a:t>:</a:t>
            </a:r>
            <a:r>
              <a:rPr lang="zh-CN" altLang="en-US" sz="2000" dirty="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+mn-lt"/>
              </a:rPr>
              <a:t>后端   叶家豪：前端   </a:t>
            </a:r>
            <a:r>
              <a:rPr lang="zh-CN" altLang="en-US" sz="2000" dirty="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+mn-lt"/>
              </a:rPr>
              <a:t> 郭娜：测试</a:t>
            </a:r>
            <a:endParaRPr lang="zh-CN" altLang="en-US" sz="2000"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</a:endParaRPr>
          </a:p>
          <a:p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 sz="4000"/>
              <a:t>  </a:t>
            </a:r>
            <a:endParaRPr lang="zh-CN" altLang="en-US" sz="4000"/>
          </a:p>
          <a:p>
            <a:r>
              <a:rPr lang="zh-CN" altLang="en-US"/>
              <a:t>     </a:t>
            </a:r>
            <a:endParaRPr lang="zh-CN" altLang="en-US"/>
          </a:p>
          <a:p>
            <a:r>
              <a:rPr lang="zh-CN" altLang="en-US"/>
              <a:t>  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1"/>
          <p:cNvSpPr txBox="1"/>
          <p:nvPr/>
        </p:nvSpPr>
        <p:spPr>
          <a:xfrm>
            <a:off x="1987550" y="2921168"/>
            <a:ext cx="8216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cs typeface="+mn-ea"/>
                <a:sym typeface="+mn-lt"/>
              </a:rPr>
              <a:t>乘风破浪，继续前进！</a:t>
            </a:r>
            <a:endParaRPr lang="zh-CN" altLang="en-US" sz="6000" b="1" dirty="0">
              <a:cs typeface="+mn-ea"/>
              <a:sym typeface="+mn-lt"/>
            </a:endParaRPr>
          </a:p>
        </p:txBody>
      </p:sp>
      <p:sp>
        <p:nvSpPr>
          <p:cNvPr id="5" name="OfficePLUS-2"/>
          <p:cNvSpPr txBox="1"/>
          <p:nvPr/>
        </p:nvSpPr>
        <p:spPr>
          <a:xfrm>
            <a:off x="5057321" y="4888468"/>
            <a:ext cx="20773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cs typeface="+mn-ea"/>
                <a:sym typeface="+mn-lt"/>
              </a:rPr>
              <a:t>2020/07/05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7" name="OfficePLUS-4"/>
          <p:cNvSpPr txBox="1"/>
          <p:nvPr/>
        </p:nvSpPr>
        <p:spPr>
          <a:xfrm>
            <a:off x="3048000" y="395134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cap="all" dirty="0">
                <a:cs typeface="+mn-ea"/>
                <a:sym typeface="+mn-lt"/>
              </a:rPr>
              <a:t>Ride the wind and waves and move on</a:t>
            </a:r>
            <a:endParaRPr lang="zh-CN" altLang="en-US" cap="all" dirty="0">
              <a:cs typeface="+mn-ea"/>
              <a:sym typeface="+mn-lt"/>
            </a:endParaRPr>
          </a:p>
        </p:txBody>
      </p:sp>
      <p:pic>
        <p:nvPicPr>
          <p:cNvPr id="8" name="图片 7">
            <a:hlinkClick r:id="rId1"/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365375"/>
            <a:ext cx="1828800" cy="243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PLUS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s14l2bm">
      <a:majorFont>
        <a:latin typeface="微软雅黑 Ligh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蓝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s14l2bm">
      <a:majorFont>
        <a:latin typeface="微软雅黑 Ligh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353</Words>
  <Application>WPS 演示</Application>
  <PresentationFormat>宽屏</PresentationFormat>
  <Paragraphs>54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2" baseType="lpstr">
      <vt:lpstr>Arial</vt:lpstr>
      <vt:lpstr>宋体</vt:lpstr>
      <vt:lpstr>Wingdings</vt:lpstr>
      <vt:lpstr>Segoe UI Light</vt:lpstr>
      <vt:lpstr>微软雅黑</vt:lpstr>
      <vt:lpstr>Century Gothic</vt:lpstr>
      <vt:lpstr>Segoe UI Light</vt:lpstr>
      <vt:lpstr>华文行楷</vt:lpstr>
      <vt:lpstr>阿里巴巴普惠体 B</vt:lpstr>
      <vt:lpstr>华文仿宋</vt:lpstr>
      <vt:lpstr>微软雅黑 Light</vt:lpstr>
      <vt:lpstr>Arial Unicode MS</vt:lpstr>
      <vt:lpstr>Calibri</vt:lpstr>
      <vt:lpstr>Office PLUS​​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 宏泽</dc:creator>
  <cp:lastModifiedBy>念城</cp:lastModifiedBy>
  <cp:revision>36</cp:revision>
  <dcterms:created xsi:type="dcterms:W3CDTF">2020-07-02T08:30:00Z</dcterms:created>
  <dcterms:modified xsi:type="dcterms:W3CDTF">2020-11-10T10:13:07Z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